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8" r:id="rId60"/>
    <p:sldId id="317" r:id="rId61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8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72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649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752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854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957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059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1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4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366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571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673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776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878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981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08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18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8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39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082C-4A8E-48E6-BCB8-1562888720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D725-EABC-459D-9BEF-670BE093B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85F1-58CB-4AA7-8323-465EB30CD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02AE1-69D1-4FB5-933F-7ACAA2BFB8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1920-466C-4ADA-AFD1-265A6937B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CBB6-9A3E-434F-B143-743F8BB57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592F-E26E-45F4-884B-6193503BD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541BE-7663-405C-B80E-7EB32F187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5DE5B-057A-4B90-A597-D8AFA6430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FFCEC-71B5-4DB1-B405-70E6329F5E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19E5-A2A5-44D9-8E0F-A06F8F54D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5A7C0-54AA-4045-862E-9EB162D876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altLang="ru-RU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66BFEB7-0C5F-43C5-9401-47D059DDB3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A%D1%80%D0%B0%D1%8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3c1703fe8d.site.internapcdn.net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Чувашский государственный университет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Раритетная лаборатория физики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ru-RU" dirty="0">
                <a:solidFill>
                  <a:srgbClr val="000000"/>
                </a:solidFill>
                <a:cs typeface="Times New Roman" pitchFamily="18" charset="0"/>
              </a:rPr>
              <a:t>raritet.chuvsu.ru </a:t>
            </a: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altLang="ru-RU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ru-RU" dirty="0">
                <a:solidFill>
                  <a:srgbClr val="000000"/>
                </a:solidFill>
                <a:latin typeface="Arial" charset="0"/>
              </a:rPr>
            </a:br>
            <a:endParaRPr lang="ru-RU" alt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endParaRPr lang="ru-RU" altLang="ru-RU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Лекция </a:t>
            </a:r>
            <a:r>
              <a:rPr lang="ru-RU" altLang="ru-RU" dirty="0" smtClean="0">
                <a:solidFill>
                  <a:srgbClr val="000000"/>
                </a:solidFill>
                <a:cs typeface="Times New Roman" pitchFamily="18" charset="0"/>
              </a:rPr>
              <a:t>31.  </a:t>
            </a:r>
            <a:r>
              <a:rPr lang="en-US" altLang="ru-RU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ru-RU" dirty="0">
                <a:solidFill>
                  <a:srgbClr val="000000"/>
                </a:solidFill>
                <a:latin typeface="Arial" charset="0"/>
              </a:rPr>
            </a:br>
            <a:r>
              <a:rPr lang="en-US" altLang="ru-RU" sz="3200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ru-RU" altLang="ru-RU" sz="3200" dirty="0" err="1">
                <a:solidFill>
                  <a:srgbClr val="000000"/>
                </a:solidFill>
                <a:cs typeface="Times New Roman" pitchFamily="18" charset="0"/>
              </a:rPr>
              <a:t>овременная</a:t>
            </a:r>
            <a:r>
              <a:rPr lang="ru-RU" altLang="ru-RU" sz="3200" dirty="0">
                <a:solidFill>
                  <a:srgbClr val="000000"/>
                </a:solidFill>
                <a:cs typeface="Times New Roman" pitchFamily="18" charset="0"/>
              </a:rPr>
              <a:t>  физика элементарных частиц.</a:t>
            </a: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Лекцию подготовил</a:t>
            </a:r>
            <a:r>
              <a:rPr lang="ru-RU" altLang="ru-RU" dirty="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7F7F7F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7F7F7F"/>
                </a:solidFill>
                <a:cs typeface="Times New Roman" pitchFamily="18" charset="0"/>
              </a:rPr>
              <a:t>          	</a:t>
            </a: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доцент кафедры общей физики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     Сорокин Геннадий Михайлович</a:t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	  2025 год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755650" y="1484313"/>
            <a:ext cx="77041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ru-RU" altLang="ru-RU" sz="3200">
                <a:solidFill>
                  <a:srgbClr val="002060"/>
                </a:solidFill>
                <a:cs typeface="Times New Roman" pitchFamily="18" charset="0"/>
              </a:rPr>
              <a:t>	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628775"/>
            <a:ext cx="19431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Элементарные частицы существуют в 2-x разновидностях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4375"/>
          </a:xfrm>
        </p:spPr>
        <p:txBody>
          <a:bodyPr lIns="0" tIns="0" rIns="0" bIns="0" anchor="ctr"/>
          <a:lstStyle/>
          <a:p>
            <a:pPr marL="347663" indent="-325438">
              <a:buClrTx/>
              <a:buFontTx/>
              <a:buNone/>
              <a:tabLst>
                <a:tab pos="347663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altLang="ru-RU" sz="2400" smtClean="0">
                <a:latin typeface="Times New Roman" pitchFamily="18" charset="0"/>
              </a:rPr>
              <a:t>	Античастицы(   )- элементарная частица имеющая (по отношению к а) равную массу покоя, одинаковый спин, время жизни и противоположный заряд.</a:t>
            </a:r>
          </a:p>
          <a:p>
            <a:pPr marL="347663" indent="-325438">
              <a:buClrTx/>
              <a:buFontTx/>
              <a:buNone/>
              <a:tabLst>
                <a:tab pos="347663" algn="l"/>
                <a:tab pos="450850" algn="l"/>
                <a:tab pos="900113" algn="l"/>
                <a:tab pos="1349375" algn="l"/>
                <a:tab pos="1798638" algn="l"/>
                <a:tab pos="2247900" algn="l"/>
                <a:tab pos="2697163" algn="l"/>
                <a:tab pos="3146425" algn="l"/>
                <a:tab pos="3595688" algn="l"/>
                <a:tab pos="4044950" algn="l"/>
                <a:tab pos="4494213" algn="l"/>
                <a:tab pos="4943475" algn="l"/>
                <a:tab pos="5392738" algn="l"/>
                <a:tab pos="5842000" algn="l"/>
                <a:tab pos="6291263" algn="l"/>
                <a:tab pos="6740525" algn="l"/>
                <a:tab pos="7189788" algn="l"/>
                <a:tab pos="7639050" algn="l"/>
                <a:tab pos="8088313" algn="l"/>
                <a:tab pos="8537575" algn="l"/>
                <a:tab pos="8986838" algn="l"/>
                <a:tab pos="9432925" algn="l"/>
                <a:tab pos="9882188" algn="l"/>
                <a:tab pos="10331450" algn="l"/>
                <a:tab pos="10780713" algn="l"/>
              </a:tabLst>
            </a:pPr>
            <a:r>
              <a:rPr lang="ru-RU" altLang="ru-RU" sz="2400" smtClean="0">
                <a:latin typeface="Times New Roman" pitchFamily="18" charset="0"/>
              </a:rPr>
              <a:t>	Первая античастица обнаружена в 1932 г. Американским физиком К. Андерсоном в космическом излучении.</a:t>
            </a: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7325" y="3016250"/>
            <a:ext cx="152400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/>
          </p:nvPr>
        </p:nvSpPr>
        <p:spPr>
          <a:xfrm>
            <a:off x="360363" y="215900"/>
            <a:ext cx="8228012" cy="6408738"/>
          </a:xfrm>
        </p:spPr>
        <p:txBody>
          <a:bodyPr lIns="0" tIns="0" rIns="0" bIns="0"/>
          <a:lstStyle/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В настоящее время общее число известных элементарных частиц ( вместе с античастицами) приближается к 400.	</a:t>
            </a: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39725" algn="just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Эти частицы стабильны или квазистабильны, и они существуют в природе в свободном или слабосвязанном состоянии.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3" y="2379663"/>
            <a:ext cx="7486650" cy="209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По участию в сильном и слабом взаимодействиях частицы относят к 3 семействам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4375"/>
          </a:xfrm>
        </p:spPr>
        <p:txBody>
          <a:bodyPr lIns="0" tIns="0" rIns="0" bIns="0" anchor="ctr"/>
          <a:lstStyle/>
          <a:p>
            <a:pPr>
              <a:buFont typeface="Times New Roman" pitchFamily="18" charset="0"/>
              <a:buNone/>
            </a:pPr>
            <a:endParaRPr lang="ru-RU" altLang="ru-RU" smtClean="0"/>
          </a:p>
        </p:txBody>
      </p:sp>
      <p:graphicFrame>
        <p:nvGraphicFramePr>
          <p:cNvPr id="14340" name="Group 4"/>
          <p:cNvGraphicFramePr>
            <a:graphicFrameLocks noGrp="1"/>
          </p:cNvGraphicFramePr>
          <p:nvPr/>
        </p:nvGraphicFramePr>
        <p:xfrm>
          <a:off x="444500" y="1619250"/>
          <a:ext cx="8210550" cy="3238500"/>
        </p:xfrm>
        <a:graphic>
          <a:graphicData uri="http://schemas.openxmlformats.org/drawingml/2006/table">
            <a:tbl>
              <a:tblPr/>
              <a:tblGrid>
                <a:gridCol w="2735263"/>
                <a:gridCol w="2736850"/>
                <a:gridCol w="2738437"/>
              </a:tblGrid>
              <a:tr h="11510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Семейство (количество типов частиц)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Сильное взаимодействие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Слабое взаимодействие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4681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Фотон (1)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681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Лептоны (12)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-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15105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Arial" charset="0"/>
                        </a:rPr>
                        <a:t>Адроны (&gt;300) и их составные части-кварки(12)</a:t>
                      </a:r>
                    </a:p>
                  </a:txBody>
                  <a:tcPr marL="90000" marR="90000" marT="92170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+</a:t>
                      </a:r>
                    </a:p>
                  </a:txBody>
                  <a:tcPr marL="90000" marR="90000" marT="92134" marB="46805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FF0000"/>
                </a:solidFill>
                <a:cs typeface="Times New Roman" pitchFamily="18" charset="0"/>
              </a:rPr>
              <a:t>Элементарные частицы в космическом излучении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Различают</a:t>
            </a:r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 первичное и вторичное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космические излучения. Излучение, приходящее непосредственно из космоса, называют</a:t>
            </a:r>
            <a:r>
              <a:rPr lang="ru-RU" altLang="ru-RU" sz="2400" b="1">
                <a:solidFill>
                  <a:srgbClr val="000000"/>
                </a:solidFill>
                <a:cs typeface="Times New Roman" pitchFamily="18" charset="0"/>
              </a:rPr>
              <a:t> первичным космическим излучением.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Исследование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его состава показало, что первичное излучение представляет собой поток элементарных частиц высокой энергии, причем более 90% из них составляют протоны с энергией примерно 10</a:t>
            </a:r>
            <a:r>
              <a:rPr lang="ru-RU" altLang="ru-RU" sz="2400" baseline="30000">
                <a:solidFill>
                  <a:srgbClr val="000000"/>
                </a:solidFill>
                <a:cs typeface="Times New Roman" pitchFamily="18" charset="0"/>
              </a:rPr>
              <a:t>9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—10</a:t>
            </a:r>
            <a:r>
              <a:rPr lang="ru-RU" altLang="ru-RU" sz="2400" baseline="30000">
                <a:solidFill>
                  <a:srgbClr val="000000"/>
                </a:solidFill>
                <a:cs typeface="Times New Roman" pitchFamily="18" charset="0"/>
              </a:rPr>
              <a:t>13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эВ, около 7%—</a:t>
            </a:r>
            <a:r>
              <a:rPr lang="ru-RU" altLang="ru-RU" sz="2400">
                <a:solidFill>
                  <a:srgbClr val="000000"/>
                </a:solidFill>
                <a:latin typeface="Symbol" pitchFamily="18" charset="2"/>
              </a:rPr>
              <a:t>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-частицы и лишь небольшая доля (около 1%) приходится на ядра более тяжелых элементов (</a:t>
            </a:r>
            <a:r>
              <a:rPr lang="en-US" altLang="ru-RU" sz="24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&gt;20).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00213"/>
            <a:ext cx="6597650" cy="383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03238" y="144938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По современным представлениям, основанным на данных астрофизики и радиоастрономии, считается, что первичное космическое излучение имеет в основном галактическое происхождение. Считается, что ускорение частиц до столь высоких энергий может происходить при столкновении с движущимися межзвездными магнитными полями. При </a:t>
            </a:r>
            <a:r>
              <a:rPr lang="en-US" altLang="ru-RU" sz="2400" i="1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ru-RU" altLang="ru-RU" sz="2400">
                <a:solidFill>
                  <a:srgbClr val="000000"/>
                </a:solidFill>
                <a:latin typeface="Symbol" pitchFamily="18" charset="2"/>
              </a:rPr>
              <a:t>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50 км  интенсивность космического излучения постоянна; на этих высотах наблюдается лишь первичное излучение.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Исследование космического излучения, с одной стороны, позволило на начальном этапе развития физики элементарных частиц получить основные экспериментальные данные, на которых базировалась эта область науки, а с другой — дало возможность и сейчас изучать процессы с частицами сверхвысоких энергий вплоть до 10</a:t>
            </a:r>
            <a:r>
              <a:rPr lang="ru-RU" altLang="ru-RU" sz="2400" baseline="30000">
                <a:solidFill>
                  <a:srgbClr val="000000"/>
                </a:solidFill>
                <a:cs typeface="Times New Roman" pitchFamily="18" charset="0"/>
              </a:rPr>
              <a:t>21</a:t>
            </a: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 эВ, которые еще не получены искусственным путем.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49225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</a:rPr>
              <a:t>С начала 50-х годов для исследования элементарных частиц стали применять ускорители, которые позволяют ускорить частицы до сотен гигаэлектронвольт, в связи с чем космическое излучение утратило свою исключительность при их изучении, оставаясь лишь основным «источником» частиц в области сверхвысоких энергий.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>
                <a:solidFill>
                  <a:srgbClr val="000000"/>
                </a:solidFill>
              </a:rPr>
              <a:t>2. </a:t>
            </a:r>
            <a:r>
              <a:rPr lang="ru-RU" altLang="ru-RU">
                <a:solidFill>
                  <a:srgbClr val="000000"/>
                </a:solidFill>
              </a:rPr>
              <a:t>Классы, характеристики и свойства элементарных частиц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29600" cy="4787900"/>
          </a:xfrm>
        </p:spPr>
        <p:txBody>
          <a:bodyPr anchor="t"/>
          <a:lstStyle/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Основные классы элементарных частиц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1)Фотоны-кванты электромагнитного излучения;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2)Лептоны (от греч. «лептос»-легкий), участвующие только в электромагнитном и слабом взаимодействиях. К лептонам относятся электронное и мюонное нейтрино, электрон, мюон, тяжелый лептон- т-лептон, или таон, с массой примерно 3487m, таонное нейтрино, а также соответствующие им античастицы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3)Адроны (от греч. «адрос»-крупный, сильный). Адроны обладают сильным взаимодействием наряду с электромагнитным и слабым. К ним относятся протон, нейтрон, пионы и каоны.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069975"/>
            <a:ext cx="6772275" cy="5159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8353425" cy="611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en-US" altLang="ru-RU">
              <a:solidFill>
                <a:srgbClr val="0099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en-US" altLang="ru-RU">
                <a:solidFill>
                  <a:srgbClr val="000000"/>
                </a:solidFill>
              </a:rPr>
              <a:t>		 	</a:t>
            </a:r>
            <a:r>
              <a:rPr lang="en-US" altLang="ru-RU" sz="3200">
                <a:solidFill>
                  <a:srgbClr val="000000"/>
                </a:solidFill>
              </a:rPr>
              <a:t>	</a:t>
            </a:r>
            <a:r>
              <a:rPr lang="ru-RU" altLang="ru-RU" sz="3200">
                <a:solidFill>
                  <a:srgbClr val="000000"/>
                </a:solidFill>
              </a:rPr>
              <a:t>	</a:t>
            </a:r>
            <a:r>
              <a:rPr lang="ru-RU" altLang="ru-RU" sz="3200">
                <a:solidFill>
                  <a:srgbClr val="000000"/>
                </a:solidFill>
                <a:cs typeface="Times New Roman" pitchFamily="18" charset="0"/>
              </a:rPr>
              <a:t>Содержание</a:t>
            </a: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en-US" altLang="ru-RU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en-US" altLang="ru-RU">
                <a:solidFill>
                  <a:srgbClr val="000000"/>
                </a:solidFill>
              </a:rPr>
              <a:t>1</a:t>
            </a:r>
            <a:r>
              <a:rPr lang="ru-RU" altLang="ru-RU">
                <a:solidFill>
                  <a:srgbClr val="000000"/>
                </a:solidFill>
              </a:rPr>
              <a:t>.</a:t>
            </a:r>
            <a:r>
              <a:rPr lang="en-US" altLang="ru-RU">
                <a:solidFill>
                  <a:srgbClr val="000000"/>
                </a:solidFill>
              </a:rPr>
              <a:t> </a:t>
            </a:r>
            <a:r>
              <a:rPr lang="ru-RU" altLang="ru-RU">
                <a:solidFill>
                  <a:srgbClr val="000000"/>
                </a:solidFill>
              </a:rPr>
              <a:t>История открытий в физике элементарных частиц</a:t>
            </a: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en-US" altLang="ru-RU">
                <a:solidFill>
                  <a:srgbClr val="000000"/>
                </a:solidFill>
              </a:rPr>
              <a:t>2.  </a:t>
            </a:r>
            <a:r>
              <a:rPr lang="ru-RU" altLang="ru-RU">
                <a:solidFill>
                  <a:srgbClr val="000000"/>
                </a:solidFill>
              </a:rPr>
              <a:t>Классы и характеристики элементарных частиц</a:t>
            </a: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r>
              <a:rPr lang="en-US" altLang="ru-RU">
                <a:solidFill>
                  <a:srgbClr val="000000"/>
                </a:solidFill>
              </a:rPr>
              <a:t>3. </a:t>
            </a:r>
            <a:r>
              <a:rPr lang="ru-RU" altLang="ru-RU">
                <a:solidFill>
                  <a:srgbClr val="000000"/>
                </a:solidFill>
              </a:rPr>
              <a:t>Методы исследования</a:t>
            </a: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 sz="2400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 sz="2400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>
              <a:solidFill>
                <a:srgbClr val="000000"/>
              </a:solidFill>
            </a:endParaRPr>
          </a:p>
          <a:p>
            <a:pPr marL="609600" indent="-604838" eaLnBrk="1" hangingPunct="1">
              <a:lnSpc>
                <a:spcPct val="70000"/>
              </a:lnSpc>
              <a:spcBef>
                <a:spcPts val="700"/>
              </a:spcBef>
              <a:buSzPct val="10000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620713"/>
            <a:ext cx="7337425" cy="520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FF0000"/>
                </a:solidFill>
                <a:cs typeface="Times New Roman" pitchFamily="18" charset="0"/>
              </a:rPr>
              <a:t>Вывод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8280400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244475"/>
            <a:ext cx="8228013" cy="5994400"/>
          </a:xfrm>
        </p:spPr>
        <p:txBody>
          <a:bodyPr lIns="0" tIns="0" rIns="0" bIns="0"/>
          <a:lstStyle/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1. </a:t>
            </a:r>
            <a:r>
              <a:rPr lang="ru-RU" sz="2400" smtClean="0">
                <a:solidFill>
                  <a:srgbClr val="FF3333"/>
                </a:solidFill>
                <a:latin typeface="Times New Roman" pitchFamily="16" charset="0"/>
              </a:rPr>
              <a:t>Элементарные частицы</a:t>
            </a:r>
            <a:r>
              <a:rPr lang="ru-RU" sz="2400" smtClean="0">
                <a:latin typeface="Times New Roman" pitchFamily="16" charset="0"/>
              </a:rPr>
              <a:t> – большая группа мельчайших частиц материи, не являющихся атомами или атомными ядрами.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Среди них: электроны, протоны, нейтроны, фотоны, а также мезоны, мюоны, нейтрино, странные частицы, резонансы, «очарованные» частицы, «красивые» частицы.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В основном они нестабильны, имеют исключительно малые размеры. Всего — более 400 частиц. 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</a:t>
            </a:r>
            <a:r>
              <a:rPr lang="ru-RU" sz="2400" smtClean="0">
                <a:solidFill>
                  <a:srgbClr val="FF3333"/>
                </a:solidFill>
                <a:latin typeface="Times New Roman" pitchFamily="16" charset="0"/>
              </a:rPr>
              <a:t>Характеристики</a:t>
            </a:r>
            <a:r>
              <a:rPr lang="ru-RU" sz="2400" smtClean="0">
                <a:latin typeface="Times New Roman" pitchFamily="16" charset="0"/>
              </a:rPr>
              <a:t>: масса, электрический заряд, момент импульса, магнитный момент и некоторые специфические величины.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Большинство частиц не встречаются в природе, так как они неустойчивы; их получают в лабораториях.</a:t>
            </a:r>
          </a:p>
          <a:p>
            <a:pPr marL="342900" indent="-339725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</a:t>
            </a:r>
            <a:r>
              <a:rPr lang="ru-RU" sz="2400" smtClean="0">
                <a:solidFill>
                  <a:srgbClr val="FF3333"/>
                </a:solidFill>
                <a:latin typeface="Times New Roman" pitchFamily="16" charset="0"/>
              </a:rPr>
              <a:t>Основной способ получения</a:t>
            </a:r>
            <a:r>
              <a:rPr lang="ru-RU" sz="2400" smtClean="0">
                <a:latin typeface="Times New Roman" pitchFamily="16" charset="0"/>
              </a:rPr>
              <a:t> — столкновение быстрых стабильных частиц, то есть </a:t>
            </a:r>
            <a:r>
              <a:rPr lang="ru-RU" sz="2400" smtClean="0">
                <a:solidFill>
                  <a:srgbClr val="FF3333"/>
                </a:solidFill>
                <a:latin typeface="Times New Roman" pitchFamily="16" charset="0"/>
              </a:rPr>
              <a:t>метод рассеяния</a:t>
            </a:r>
            <a:r>
              <a:rPr lang="ru-RU" sz="2400" smtClean="0"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Различаются характеристиками:</a:t>
            </a:r>
            <a:br>
              <a:rPr lang="ru-RU" altLang="ru-RU" sz="2800" smtClean="0">
                <a:latin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</a:rPr>
              <a:t>спин, заряды, тип, время жизни...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4375"/>
          </a:xfrm>
        </p:spPr>
        <p:txBody>
          <a:bodyPr lIns="0" tIns="0" rIns="0" bIns="0" anchor="ctr"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Спин- бозоны и фермионы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Бозоны- спин 0, 1, 2...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		Соответствуют классическим полям, создают силы, действующие между частицами вещества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Фермионы- спин ½ , 3/2 …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		Соответствуют частицам вещества, подчиняются принципу Паули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8013" cy="1252538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Элементарные частицы</a:t>
            </a:r>
            <a:br>
              <a:rPr lang="ru-RU" altLang="ru-RU" sz="2800" smtClean="0">
                <a:latin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</a:rPr>
              <a:t>частицы, которые не являются атомами или атомными ядрами.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546225"/>
            <a:ext cx="8228013" cy="4632325"/>
          </a:xfrm>
        </p:spPr>
        <p:txBody>
          <a:bodyPr lIns="0" tIns="0" rIns="0" bIns="0" anchor="ctr"/>
          <a:lstStyle/>
          <a:p>
            <a:pPr marL="558800" indent="-555625" algn="ctr">
              <a:buClrTx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Общие характеристики элементарных частиц:</a:t>
            </a:r>
          </a:p>
          <a:p>
            <a:pPr marL="557213" indent="-554038" algn="just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Масса в покое</a:t>
            </a:r>
          </a:p>
          <a:p>
            <a:pPr marL="558800" indent="-555625" algn="just">
              <a:buClrTx/>
              <a:buSzPct val="45000"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Лептоны- легкие частицы</a:t>
            </a:r>
          </a:p>
          <a:p>
            <a:pPr marL="558800" indent="-555625" algn="just">
              <a:buClrTx/>
              <a:buSzPct val="45000"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Мезоны- средние частицы с массой от 1 до 1000 электронных масс.</a:t>
            </a:r>
          </a:p>
          <a:p>
            <a:pPr marL="558800" indent="-555625" algn="just">
              <a:buClrTx/>
              <a:buSzPct val="45000"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Барионы- тяжелые частицы с массой более 1000 электронных масс.</a:t>
            </a:r>
          </a:p>
          <a:p>
            <a:pPr marL="558800" indent="-555625" algn="just">
              <a:buClrTx/>
              <a:buSzPct val="45000"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ru-RU" sz="2400" dirty="0" err="1" smtClean="0">
                <a:latin typeface="Times New Roman" pitchFamily="16" charset="0"/>
              </a:rPr>
              <a:t>Фотоны-имеют</a:t>
            </a:r>
            <a:r>
              <a:rPr lang="ru-RU" sz="2400" dirty="0" smtClean="0">
                <a:latin typeface="Times New Roman" pitchFamily="16" charset="0"/>
              </a:rPr>
              <a:t> нулевую массу покоя и движутся со скоростью света. Массы большинства элементарных частиц имеют порядок величины массы протона, равной 1,7*10-24 кг</a:t>
            </a:r>
          </a:p>
          <a:p>
            <a:pPr marL="558800" indent="-555625" algn="just">
              <a:buClrTx/>
              <a:buSzPct val="45000"/>
              <a:buFontTx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ru-RU" sz="2400" dirty="0" smtClean="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60363"/>
            <a:ext cx="8228013" cy="5764212"/>
          </a:xfrm>
        </p:spPr>
        <p:txBody>
          <a:bodyPr anchor="t"/>
          <a:lstStyle/>
          <a:p>
            <a:pPr marL="557213" indent="-557213" algn="just">
              <a:spcBef>
                <a:spcPts val="800"/>
              </a:spcBef>
              <a:buSzPct val="45000"/>
              <a:buFont typeface="Wingdings" charset="2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Электрический заряд.+;-;0; и кварки (+/-)- частицы с дробным зарядом. Основной единицей электрического заряда в микромире является заряд электрона, равной 1,6*10^-19 кулон.</a:t>
            </a:r>
          </a:p>
          <a:p>
            <a:pPr marL="557213" indent="-557213" algn="just">
              <a:spcBef>
                <a:spcPts val="800"/>
              </a:spcBef>
              <a:buSzPct val="45000"/>
              <a:buFont typeface="Wingdings" charset="2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Время жизни.</a:t>
            </a:r>
          </a:p>
          <a:p>
            <a:pPr marL="558800" indent="-555625" algn="just">
              <a:spcBef>
                <a:spcPts val="800"/>
              </a:spcBef>
              <a:buClrTx/>
              <a:buSzPct val="45000"/>
              <a:buFontTx/>
              <a:buNone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Стабильные частицы: электрон(t&gt;5*10^21 лет), протон (t&gt;5*10^31 лет), фотон и нейтрино;</a:t>
            </a:r>
          </a:p>
          <a:p>
            <a:pPr marL="558800" indent="-555625" algn="just">
              <a:spcBef>
                <a:spcPts val="800"/>
              </a:spcBef>
              <a:buClrTx/>
              <a:buSzPct val="45000"/>
              <a:buFontTx/>
              <a:buNone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Квазистабильные: распадаются при слабом электромагнитном взаимодействии, ср.время жизни (t&gt;5*10^-20c.), нейтрон (t&gt;15,3 мин);</a:t>
            </a:r>
          </a:p>
          <a:p>
            <a:pPr marL="558800" indent="-555625" algn="just">
              <a:spcBef>
                <a:spcPts val="800"/>
              </a:spcBef>
              <a:buClrTx/>
              <a:buSzPct val="45000"/>
              <a:buFontTx/>
              <a:buNone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Резонансы, нестабильные, неустройчивые короткоживущие (10^-22 — 10^-24) распадающиеся за счет сильного взаимодействия.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Свойства элементарных частиц: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4375"/>
          </a:xfrm>
        </p:spPr>
        <p:txBody>
          <a:bodyPr lIns="0" tIns="0" rIns="0" bIns="0" anchor="ctr"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1. частицы могут иметь массу (т. н. Масса покоя)- лептоны и адроны, а могут и не иметь — фотон.</a:t>
            </a:r>
          </a:p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2.Частицам свойственен электрический заряд.</a:t>
            </a:r>
          </a:p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3.Частицы имеют разное время жизни: стабильные (фотон, протон и электрон, нейтрино), квазистабильные (нейтрон), нестабильные (адроны, искусственно получаемые в ускорителях).</a:t>
            </a:r>
          </a:p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4. Спин- собственный момент импульса частицы, который не зависит от ее положения в пространстве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Античастицы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15363" cy="4735513"/>
          </a:xfrm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Каждой (почти каждой) частице соответствует своя античастица. 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Античастица отличается от частицы только знаками зарядов (электрического, лептонного, барионного, странности). Масса, спин и время жизни частицы и античастицы одинаковы.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Истинно нейтральная частица — та, которая совпадает со своей античастицей.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Примеры: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5616575"/>
            <a:ext cx="52260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431800"/>
            <a:ext cx="8229600" cy="5691188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Аннигиляция- превращение пары частица-античастица в истинно нейтральные частицы.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Обратный процесс- рождение пары.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Процессы аннигиляции и рождения пары происходят с соблюдением законов сохранения. 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Пример :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3160713"/>
            <a:ext cx="25050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Симметрия и асимметрия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2788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В теории элементарных частиц симметрия используется следующим образом: большинство частиц (кроме трех, в том числе фотон- частица света) имеют античастицу — это симметрия. </a:t>
            </a:r>
          </a:p>
        </p:txBody>
      </p:sp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650" y="3413125"/>
            <a:ext cx="2838450" cy="256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F25E83-5C09-4BA5-AEEE-5EE34E76EA90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912495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8255000" cy="6415088"/>
          </a:xfrm>
        </p:spPr>
        <p:txBody>
          <a:bodyPr anchor="t"/>
          <a:lstStyle/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r>
              <a:rPr lang="ru-RU" altLang="ru-RU" sz="2400" smtClean="0">
                <a:latin typeface="Times New Roman" pitchFamily="18" charset="0"/>
              </a:rPr>
              <a:t>Свободный протон- стабильная частица, тогда как нейтрон в свободном состоянии распадается на протон, электрон и электронное антинейтрино:</a:t>
            </a: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endParaRPr lang="ru-RU" altLang="ru-RU" sz="2800" smtClean="0">
              <a:latin typeface="Calibri" pitchFamily="34" charset="0"/>
            </a:endParaRP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endParaRPr lang="ru-RU" altLang="ru-RU" sz="2800" smtClean="0">
              <a:latin typeface="Calibri" pitchFamily="34" charset="0"/>
            </a:endParaRP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r>
              <a:rPr lang="ru-RU" altLang="ru-RU" sz="2800" smtClean="0">
                <a:latin typeface="Calibri" pitchFamily="34" charset="0"/>
              </a:rPr>
              <a:t>Среднее время жизни свободного нейтрона порядка 15 минут. Внутри ядра протон не свободен и может вести себя тоже как составная частица, распадающаяся на нейтрон, позитрон и электронное нейтринно:</a:t>
            </a: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endParaRPr lang="ru-RU" altLang="ru-RU" sz="2800" smtClean="0">
              <a:latin typeface="Calibri" pitchFamily="34" charset="0"/>
            </a:endParaRP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endParaRPr lang="ru-RU" altLang="ru-RU" sz="2800" smtClean="0">
              <a:latin typeface="Calibri" pitchFamily="34" charset="0"/>
            </a:endParaRPr>
          </a:p>
          <a:p>
            <a:pPr marL="742950" lvl="1" indent="-284163" algn="l">
              <a:spcBef>
                <a:spcPts val="700"/>
              </a:spcBef>
              <a:buClrTx/>
              <a:buFontTx/>
              <a:buNone/>
              <a:tabLst>
                <a:tab pos="74295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</a:tabLst>
            </a:pPr>
            <a:r>
              <a:rPr lang="ru-RU" altLang="ru-RU" sz="2800" smtClean="0">
                <a:latin typeface="Calibri" pitchFamily="34" charset="0"/>
              </a:rPr>
              <a:t>Оба вида частиц, составляющих ядро, часто объединяют общим названием- нуклоны.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650" y="1612900"/>
            <a:ext cx="3240088" cy="54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900" y="4824413"/>
            <a:ext cx="321627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Позитрон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85775" y="1365250"/>
            <a:ext cx="8226425" cy="3243263"/>
          </a:xfrm>
        </p:spPr>
        <p:txBody>
          <a:bodyPr lIns="0" tIns="0" rIns="0" bIns="0" anchor="ctr"/>
          <a:lstStyle/>
          <a:p>
            <a:pPr marL="0" indent="1588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-элементарная частица с положительным зарядом, равным заряду электрона, с массой, равной массе электрона. Она является античастицей по отношению к электрону.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215900"/>
            <a:ext cx="8255000" cy="6048375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Аннигиляция- процесс взаимодействия элементарной частицы с ее античастицей, в результате которого они превращаются в фотоны или другие частицы.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Диаграмма Фейнмана.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Основанная на них теория -квантовая 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электродинамика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1693863"/>
            <a:ext cx="2266950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9588" y="1712913"/>
            <a:ext cx="3352800" cy="59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5" y="2579688"/>
            <a:ext cx="245745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Кварки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43925" cy="4889500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Кварки-элементарные микроскопические частицы, входят в состав всех адронов.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 настоящему времени известны кварки: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Последний t-кварк пока используется в теории.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Кварки различаются значениями квантовых чисел, массами и т.д.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2894013"/>
            <a:ext cx="3190875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Кварки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83563" cy="4448175"/>
          </a:xfrm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Остальные 6 элементарных частиц- кварки- существуют только в связанном состоянии. Это относится и к 6 антикваркам. Кварки и антикварки- частицы, обладающие сильным взаимодействием. 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Частицы, построенные из кварков (q) и антикварков (q-), называются адронами. Слово «адрон» происходит от греческого «хадрос»- сильный, поскольку все эти объекты участвуют в  сильных взаимодействиях.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/>
          </p:nvPr>
        </p:nvSpPr>
        <p:spPr>
          <a:xfrm>
            <a:off x="384175" y="100013"/>
            <a:ext cx="8326438" cy="6757987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3.Странность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Странность S- квантовое число, отличное от 0 для некоторых гиперонов и мезонов, распадающихся за счет слабого взаимодействия.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Закон сохранения странности: в электромагнитном и сильном взаимодействиях странность сохраняется, а в слабом взаимодействии может изменяться на +-1.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Пример: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4. Шарм (очарование) С, красота (прелесть) b, истина t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Эти квантовые числа- аналог странности S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Законы сохранения шарма, красоты и истины: в электромагнитном и сильном взаимодействиях шарм, красота и истина сохраняются, а в слабом взаимодействии могут изменяться на +-1.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595688"/>
            <a:ext cx="39147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Фундаментальные частицы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5000" cy="4522788"/>
          </a:xfrm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6 кварков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6 антикварков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Каждый может иметь 3 цвета</a:t>
            </a:r>
          </a:p>
          <a:p>
            <a:pPr marL="558800" indent="-557213">
              <a:buSzPct val="45000"/>
              <a:buFont typeface="Wingdings" charset="2"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12 лептонов и антилептонов</a:t>
            </a:r>
          </a:p>
          <a:p>
            <a:pPr marL="558800" indent="-557213">
              <a:buSzPct val="45000"/>
              <a:buFont typeface="Wingdings" charset="2"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marL="558800" indent="-557213">
              <a:buSzPct val="45000"/>
              <a:buFont typeface="Wingdings" charset="2"/>
              <a:buNone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Окружающая Вселенная состоит из 48 частиц</a:t>
            </a:r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25" y="1223963"/>
            <a:ext cx="1352550" cy="18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0175" y="654050"/>
            <a:ext cx="1295400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68313" y="231775"/>
            <a:ext cx="82296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Стандартная модель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27038" y="1125538"/>
            <a:ext cx="8229600" cy="254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Имея внушительный набор микрообъектов, составляющих окружающий мир, ученые решили их структурировать, так образовалась известная всем теоретическая конструкция под названием «Стандартная модель». Она описывает три взаимодействия и 61 частицу при помощи 17-ти фундаментальных, некоторые из которых были ею предсказаны задолго до открытия</a:t>
            </a:r>
            <a: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</a:br>
            <a: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</a:br>
            <a:endParaRPr lang="ru-RU" altLang="ru-RU" sz="3000">
              <a:solidFill>
                <a:srgbClr val="7F7F7F"/>
              </a:solidFill>
              <a:cs typeface="Times New Roman" pitchFamily="18" charset="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3" y="3289300"/>
            <a:ext cx="5387975" cy="287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4E952F-C3B3-4B23-A5FE-D0318B8DE750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Кварки и антикварки группируются либо по 2, либо по 3 частицы, образуя составные частицы, названные адронами.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538" y="1657350"/>
            <a:ext cx="7353300" cy="439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128588"/>
            <a:ext cx="8326438" cy="6624637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Время жизни частиц меняется в пределах:                               .</a:t>
            </a:r>
          </a:p>
          <a:p>
            <a:pPr marL="342900" indent="-341313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Частицы с                        с называются резонансами.</a:t>
            </a:r>
          </a:p>
          <a:p>
            <a:pPr marL="342900" indent="-341313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Их можно рассматривать как возбужденные состояния стабильных или квазистабильных частиц. Резонансы распадаются за счет сильных взаимодействий и время </a:t>
            </a:r>
          </a:p>
          <a:p>
            <a:pPr marL="342900" indent="-341313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smtClean="0">
              <a:latin typeface="Times New Roman" pitchFamily="16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128588"/>
            <a:ext cx="2686050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688" y="638175"/>
            <a:ext cx="16605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" y="2519363"/>
            <a:ext cx="3019425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Элементарные частицы (от лат. elementarius- первоначальный, простейший, основной)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223963"/>
            <a:ext cx="7967663" cy="4725987"/>
          </a:xfrm>
        </p:spPr>
        <p:txBody>
          <a:bodyPr/>
          <a:lstStyle/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Частицы, из которых построены атомы считались неспособными ни к каким превращения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Элементарными стали считать электроны, протоны и нейтроны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Позже фотоны включили в число элементарных частиц 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Было обнаружено, что свободный нейтрон неставилен и живет в среднем 15 минут 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Но нельзя сказать, что нейтрон состоит из этих частиц, они рождаются в момент распада </a:t>
            </a: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marL="0" indent="0" algn="just"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ru-RU" altLang="ru-RU" sz="2400" smtClean="0">
              <a:latin typeface="Times New Roman" pitchFamily="18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5100638"/>
            <a:ext cx="2590800" cy="101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87338" y="-350838"/>
            <a:ext cx="8229600" cy="114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FF0000"/>
                </a:solidFill>
                <a:cs typeface="Times New Roman" pitchFamily="18" charset="0"/>
              </a:rPr>
              <a:t>Бозон Хиггса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475" y="71438"/>
            <a:ext cx="2859088" cy="364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subTitle"/>
          </p:nvPr>
        </p:nvSpPr>
        <p:spPr>
          <a:xfrm>
            <a:off x="360363" y="592138"/>
            <a:ext cx="8226425" cy="6197600"/>
          </a:xfrm>
        </p:spPr>
        <p:txBody>
          <a:bodyPr lIns="0" tIns="0" rIns="0" bIns="0"/>
          <a:lstStyle/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Питер </a:t>
            </a:r>
            <a:r>
              <a:rPr lang="ru-RU" sz="2400" dirty="0" err="1" smtClean="0">
                <a:latin typeface="Times New Roman" pitchFamily="16" charset="0"/>
              </a:rPr>
              <a:t>Хиггс</a:t>
            </a:r>
            <a:endParaRPr lang="ru-RU" sz="2400" dirty="0" smtClean="0">
              <a:latin typeface="Times New Roman" pitchFamily="16" charset="0"/>
            </a:endParaRP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физ. профессор, в 1964 году предложил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 гипотезу о существовании бозона, изящно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решив одну из сложнейших задач в так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 называемой «стандартной модели» 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теоретической физики </a:t>
            </a:r>
            <a:r>
              <a:rPr lang="ru-RU" sz="2400" dirty="0" err="1" smtClean="0">
                <a:latin typeface="Times New Roman" pitchFamily="16" charset="0"/>
              </a:rPr>
              <a:t>Хиггс</a:t>
            </a:r>
            <a:r>
              <a:rPr lang="ru-RU" sz="2400" dirty="0" smtClean="0">
                <a:latin typeface="Times New Roman" pitchFamily="16" charset="0"/>
              </a:rPr>
              <a:t> выдвинул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 гипотезу, что Вселенная пронизана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 незримым полем, состоящим из бозонов- частиц, с помощью которых материя обретает массу и тем самым существует в форме. Когда элементарные частицы движутся сквозь это поле, бозоны фактически «прилипают» к некоторым из них, увеличивая их массу, а другим позволяют лететь, не обременяя их. Например, фотоны это частицы света, не имеющие массы, не испытывают на себе влияния поля </a:t>
            </a:r>
            <a:r>
              <a:rPr lang="ru-RU" sz="2400" dirty="0" err="1" smtClean="0">
                <a:latin typeface="Times New Roman" pitchFamily="16" charset="0"/>
              </a:rPr>
              <a:t>Хиггса</a:t>
            </a:r>
            <a:r>
              <a:rPr lang="ru-RU" sz="2400" dirty="0" smtClean="0">
                <a:latin typeface="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360363"/>
            <a:ext cx="8326438" cy="5762625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smtClean="0">
                <a:latin typeface="Times New Roman" pitchFamily="16" charset="0"/>
              </a:rPr>
              <a:t>Бозон Хиггса</a:t>
            </a:r>
            <a:r>
              <a:rPr lang="ru-RU" sz="2400" smtClean="0">
                <a:latin typeface="Times New Roman" pitchFamily="16" charset="0"/>
              </a:rPr>
              <a:t> Долгое время остававшаяся неуловимой, так называемая частица Бога, наконец поймана. Бозон Хиггса был недостающей деталью головоломки под названием Стандартная модель. Ученые предлагают, что этот бозон отвечает за массу частиц.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9388" y="2419350"/>
            <a:ext cx="3905250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431800"/>
            <a:ext cx="8255000" cy="5691188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Схема взаимодействий между элементарными частицами, описываемая Стандартной моделью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1655763"/>
            <a:ext cx="5932488" cy="4538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-276225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Бозон Хиггса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14338" y="576263"/>
            <a:ext cx="8226425" cy="6218237"/>
          </a:xfrm>
        </p:spPr>
        <p:txBody>
          <a:bodyPr lIns="0" tIns="0" rIns="0" bIns="0" anchor="ctr"/>
          <a:lstStyle/>
          <a:p>
            <a:pPr marL="0" indent="1588" algn="just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smtClean="0">
                <a:latin typeface="Times New Roman" pitchFamily="18" charset="0"/>
              </a:rPr>
              <a:t>Слабое и сильное взаимодействия происходят только в диапазоне фемтометров (10^-15 м) и ниже и </a:t>
            </a:r>
            <a:r>
              <a:rPr lang="ru-RU" altLang="ru-RU" sz="2000" u="sng" smtClean="0">
                <a:latin typeface="Times New Roman" pitchFamily="18" charset="0"/>
              </a:rPr>
              <a:t>требуют, чтобы частицы имели массу.</a:t>
            </a:r>
            <a:r>
              <a:rPr lang="ru-RU" altLang="ru-RU" sz="2000" smtClean="0">
                <a:latin typeface="Times New Roman" pitchFamily="18" charset="0"/>
              </a:rPr>
              <a:t> Энглерта, Браута, Хиггс, и другие предложили, что существует бозон Хиггса, который был наконец обнаружен в 2012-2013 гг. при экспериментах, проведенных на коллайдере в ЦЕРНе. Частицы взаимодействуют с </a:t>
            </a:r>
            <a:r>
              <a:rPr lang="ru-RU" altLang="ru-RU" sz="2000" u="sng" smtClean="0">
                <a:latin typeface="Times New Roman" pitchFamily="18" charset="0"/>
              </a:rPr>
              <a:t>полем Хиггса пронизывающее все пространство</a:t>
            </a:r>
            <a:r>
              <a:rPr lang="ru-RU" altLang="ru-RU" sz="2000" smtClean="0">
                <a:latin typeface="Times New Roman" pitchFamily="18" charset="0"/>
              </a:rPr>
              <a:t> и замедляются, двигаясь медленее, чем скорость света. </a:t>
            </a:r>
            <a:r>
              <a:rPr lang="ru-RU" altLang="ru-RU" sz="2000" b="1" smtClean="0">
                <a:latin typeface="Times New Roman" pitchFamily="18" charset="0"/>
              </a:rPr>
              <a:t>Элементарная частица бозон Хиггса (квант поля Хиггса)</a:t>
            </a:r>
            <a:r>
              <a:rPr lang="ru-RU" altLang="ru-RU" sz="2000" smtClean="0">
                <a:latin typeface="Times New Roman" pitchFamily="18" charset="0"/>
              </a:rPr>
              <a:t> принципиально отличается от всех остальных. Объяснение как работает Вселенная дает Стандартная модель которая, считает, что поля и их проявления частицы являются важными строительными блоками Вселенной. Это Стандартная модель опирается на существование бозона Хиггса, который связан с полем, которое заполняет все пространство и дает субатомным частицам, таким как электроны и кварки, их массы.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60375" y="393700"/>
            <a:ext cx="8226425" cy="5942013"/>
          </a:xfrm>
        </p:spPr>
        <p:txBody>
          <a:bodyPr lIns="0" tIns="0" rIns="0" bIns="0"/>
          <a:lstStyle/>
          <a:p>
            <a:pPr indent="1588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Но не вся масса является результатом механизма Хиггса.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В организме человека содержится около 20 грамм электронов и их массы действительно от поля Хиггса. Но нейтроны и протоны, которые составляют более 99% массы повседневной материи, являются составными частицами: они выполнены из комбинации кварков, которые взаимодействуют друг с другом, обмениваясь глюонами. Энергия связи кварков E=mc^2 и обеспечивает протонам и нейтронам большую часть своей массы 99% и лишь около 1% от взаимодействия непосредственно с полем Хиггса. Бозон Хиггса обладает массой около 130 раз большей массы протона или нейтрона. Эта масса является результатом взаимодействия между бозоном Хиггса и поля Хиггса.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Свойства бозона Хиггса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152525"/>
            <a:ext cx="8226425" cy="3024188"/>
          </a:xfrm>
        </p:spPr>
        <p:txBody>
          <a:bodyPr lIns="0" tIns="0" rIns="0" bIns="0" anchor="ctr"/>
          <a:lstStyle/>
          <a:p>
            <a:pPr marL="0" indent="1588" algn="ctr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Как и любая элементарная частица, бозон Хиггса гравитирует.</a:t>
            </a:r>
          </a:p>
          <a:p>
            <a:pPr marL="0" indent="1588" algn="ctr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Электрический заряд: 0</a:t>
            </a:r>
          </a:p>
          <a:p>
            <a:pPr marL="0" indent="1588" algn="ctr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Масса 125...126 ГэВ</a:t>
            </a:r>
          </a:p>
          <a:p>
            <a:pPr marL="0" indent="1588" algn="ctr"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Время жизни 3*10-21 сек.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231775"/>
            <a:ext cx="8229600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Стандартная модель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27038" y="1125538"/>
            <a:ext cx="8229600" cy="2547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8138" indent="-338138" eaLnBrk="1" hangingPunct="1">
              <a:lnSpc>
                <a:spcPct val="80000"/>
              </a:lnSpc>
              <a:spcBef>
                <a:spcPts val="7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altLang="ru-RU" sz="2400">
                <a:solidFill>
                  <a:srgbClr val="000000"/>
                </a:solidFill>
                <a:cs typeface="Times New Roman" pitchFamily="18" charset="0"/>
              </a:rPr>
              <a:t>Имея внушительный набор микрообъектов, составляющих окружающий мир, ученые решили их структурировать, так образовалась известная всем теоретическая конструкция под названием «Стандартная модель». Она описывает три взаимодействия и 61 частицу при помощи 17-ти фундаментальных, некоторые из которых были ею предсказаны задолго до открытия</a:t>
            </a:r>
            <a:r>
              <a:rPr lang="ru-RU" altLang="ru-RU" sz="240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ru-RU" altLang="ru-RU" sz="2400">
                <a:solidFill>
                  <a:srgbClr val="7F7F7F"/>
                </a:solidFill>
                <a:cs typeface="Times New Roman" pitchFamily="18" charset="0"/>
              </a:rPr>
            </a:br>
            <a: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ru-RU" altLang="ru-RU" sz="3000">
                <a:solidFill>
                  <a:srgbClr val="7F7F7F"/>
                </a:solidFill>
                <a:cs typeface="Times New Roman" pitchFamily="18" charset="0"/>
              </a:rPr>
            </a:br>
            <a:endParaRPr lang="ru-RU" altLang="ru-RU" sz="3000">
              <a:solidFill>
                <a:srgbClr val="7F7F7F"/>
              </a:solidFill>
              <a:cs typeface="Times New Roman" pitchFamily="18" charset="0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3352800"/>
            <a:ext cx="5316537" cy="281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1D06B0F-1835-48BC-93F6-65A2AF7F0995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130175"/>
            <a:ext cx="8226425" cy="6421438"/>
          </a:xfrm>
        </p:spPr>
        <p:txBody>
          <a:bodyPr lIns="0" tIns="0" rIns="0" bIns="0"/>
          <a:lstStyle/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	Во второй половине XX столетия задача построения единой теории осложнилась необходимостью внесения в нее слабого и сильного взаимодействий, а также квантования теории.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	В 1967 году Саламом и Вайбергом была создана теория электрослабого взаимодействия, объединившая электромагнетизм и слабые взаимодействия. Позднее в 1973 году была предложена теория сильного взаимодействия (квантовая хромодинамика). На их основе была построена Стандартная Модель элементарных частиц, описывающая электромагнитное, слабые и сильные взаимодействия.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	Экспериментальная проверка Стандартной Модели заключается в обнаружении предсказанных ею частиц и их свойств. В настоящий момент открыты все элементарные частицы Стандартной Модели, за исключением хиггсовского бозона.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465138"/>
            <a:ext cx="8226425" cy="5222875"/>
          </a:xfrm>
        </p:spPr>
        <p:txBody>
          <a:bodyPr lIns="0" tIns="0" rIns="0" bIns="0"/>
          <a:lstStyle/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latin typeface="Times New Roman" pitchFamily="16" charset="0"/>
              </a:rPr>
              <a:t>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Бозон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бозон- теоретически предсказанная элементарная частица, квант поля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 необходимостью возникающая в Стандартной Модели вследствие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механизма спонтанного нарушения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электрослабой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симметрии.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бозон обладает нулевым спином. Существование бозона предсказано Питером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1960 году. В рамках Стандартной Модели бозон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отвечает за массу элементарных частиц.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Бозон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последняя  частица Стандартной модели. Частица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важна, что нобелевский лауреат Леон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Ледерман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назвал ее «частицей-богом». Однако, в средствах массовой информации бозон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«обозвали» как «частица Бога».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нескольких десятков лет поисков 4 июля 2012 года в результате исследований на Большом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адронном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коллайдере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 обнаружен кандидат на его роль — новая частица с массой около 125—126 ГэВ/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². Имеются веские основания считать, что эта частица является бозоном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Хиггса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82550"/>
            <a:ext cx="8226425" cy="6684963"/>
          </a:xfrm>
        </p:spPr>
        <p:txBody>
          <a:bodyPr lIns="0" tIns="0" rIns="0" bIns="0"/>
          <a:lstStyle/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	Стандартная модель в значительной степени рассматривается скорее как теория временная, а не действительно фундаментальная, поскольку она не включает в себя гравитацию и содержит несколько десятков свободных параметров (массы частиц и т. д.), значения которых не вытекают непосредственно из теории. Возможно, существуют элементарные частицы, которые не описываются Стандартной моделью- например, такие, как гравитон (частица, переносящая гравитационные силы) или суперсимметричные партнеры обычных частиц.</a:t>
            </a:r>
          </a:p>
          <a:p>
            <a:pPr indent="1588" algn="just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		Таким образом, в настоящее время фундаментальные взаимодействия описываются двумя общепринятыми теориями: общей теорией относительности и Стандартной Моделью. Их объединения пока достичь не удалось из-за трудностей создания квантовой теории графитации. Для дальнейшего объединения фундаментальных взаимодействий используются различные подходы: теории струн, петлевая квантовая гравитация, а также М-теория.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FF0000"/>
                </a:solidFill>
                <a:cs typeface="Times New Roman" pitchFamily="18" charset="0"/>
              </a:rPr>
              <a:t>История открытий элементарных частиц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059113" y="-387350"/>
            <a:ext cx="5761037" cy="692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>
                <a:solidFill>
                  <a:srgbClr val="000000"/>
                </a:solidFill>
              </a:rPr>
              <a:t>Демокрит описал мир как систему атомов в пустоте, отвергая бесконечную делимость материи, постулируя не только бесконечность числа атомов во Вселенной, но и бесконечность их форм (</a:t>
            </a:r>
            <a:r>
              <a:rPr lang="ru-RU" altLang="ru-RU" sz="2000" b="1">
                <a:solidFill>
                  <a:srgbClr val="000000"/>
                </a:solidFill>
              </a:rPr>
              <a:t>идей</a:t>
            </a:r>
            <a:r>
              <a:rPr lang="ru-RU" altLang="ru-RU" sz="2000">
                <a:solidFill>
                  <a:srgbClr val="000000"/>
                </a:solidFill>
              </a:rPr>
              <a:t>, </a:t>
            </a:r>
            <a:r>
              <a:rPr lang="el-GR" altLang="ru-RU" sz="2000">
                <a:solidFill>
                  <a:srgbClr val="000000"/>
                </a:solidFill>
              </a:rPr>
              <a:t>είδος</a:t>
            </a:r>
            <a:r>
              <a:rPr lang="ru-RU" altLang="ru-RU" sz="2000">
                <a:solidFill>
                  <a:srgbClr val="000000"/>
                </a:solidFill>
              </a:rPr>
              <a:t> — «вид, облик», материалистическая категория, в противоположность идеалистическим </a:t>
            </a:r>
            <a:r>
              <a:rPr lang="ru-RU" altLang="ru-RU" sz="2000" i="1">
                <a:solidFill>
                  <a:srgbClr val="000000"/>
                </a:solidFill>
              </a:rPr>
              <a:t>идеям</a:t>
            </a:r>
            <a:r>
              <a:rPr lang="ru-RU" altLang="ru-RU" sz="2000">
                <a:solidFill>
                  <a:srgbClr val="000000"/>
                </a:solidFill>
              </a:rPr>
              <a:t> </a:t>
            </a:r>
            <a:r>
              <a:rPr lang="ru-RU" altLang="ru-RU" sz="2000" u="sng">
                <a:solidFill>
                  <a:srgbClr val="CCCCFF"/>
                </a:solidFill>
                <a:hlinkClick r:id="rId3"/>
              </a:rPr>
              <a:t>Сократа</a:t>
            </a:r>
            <a:r>
              <a:rPr lang="ru-RU" altLang="ru-RU" sz="2000">
                <a:solidFill>
                  <a:srgbClr val="000000"/>
                </a:solidFill>
              </a:rPr>
              <a:t>). Атомы, согласно этой теории, движутся в пустом пространстве (Великой Пустоте, как говорил Демокрит) хаотично, сталкиваются и вследствие соответствия форм, размеров, положений и порядков либо сцепляются, либо разлетаются. Образовавшиеся соединения держатся вместе и таким образом производят возникновение сложных тел. Само же движение — свойство, естественно присущее атомам. Тела — это комбинации атомов. 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" y="1412875"/>
            <a:ext cx="2947988" cy="544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36613"/>
            <a:ext cx="8088313" cy="5360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0"/>
            <a:ext cx="1044575" cy="981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88"/>
            <a:ext cx="1116013" cy="97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4016FAE-C039-4D14-A1F6-7216FF0CD8F1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1052513"/>
            <a:ext cx="7777163" cy="507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3200">
                <a:solidFill>
                  <a:srgbClr val="000000"/>
                </a:solidFill>
              </a:rPr>
              <a:t>3. </a:t>
            </a:r>
            <a:r>
              <a:rPr lang="ru-RU" altLang="ru-RU" sz="3200">
                <a:solidFill>
                  <a:srgbClr val="000000"/>
                </a:solidFill>
              </a:rPr>
              <a:t>Методы исследования</a:t>
            </a:r>
            <a:br>
              <a:rPr lang="ru-RU" altLang="ru-RU" sz="3200">
                <a:solidFill>
                  <a:srgbClr val="000000"/>
                </a:solidFill>
              </a:rPr>
            </a:br>
            <a:endParaRPr lang="ru-RU" altLang="ru-RU" sz="3200">
              <a:solidFill>
                <a:srgbClr val="000000"/>
              </a:solidFill>
            </a:endParaRP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009650"/>
            <a:ext cx="7632700" cy="560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Сцинтилляционный метод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4319588"/>
            <a:ext cx="8405813" cy="2303462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Принципиальная схема сцинтилляционного детектора: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1-сцинтиллятор;2-фотокатод ФЭУ;3- фокусирующая диафрагма;4-диноды;5-анод ФЭУ;6-делитель напряжения;7-выходное сопротивление;8-усилитель;9-пересчетный прибор.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363" y="1584325"/>
            <a:ext cx="5911850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414338" y="84138"/>
            <a:ext cx="8226425" cy="563562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Фотографические эмульсии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1800" y="647700"/>
            <a:ext cx="8326438" cy="6048375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Метод толстослойных фотоэмульсий. 20-е гг. Л.В. Мысовский, А.П.Жданов.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Наиболее дешевым методом регистрации ионизирующего излучения является фотоэмульсионный (или метод толстослойных эмульсий). Он базируется на том, что заряженная частица, двигаясь в фотоэмульсии, разрушает молекулы бромида серебра в зернах, сквозь которые прошла. После проявления такой пластинки в ней возникают «дорожки» из осевшего серебра, хорошо видимые в микроскоп. Каждая такая дорожка — это след движущиеся частицы. По характеру видимого следа (его длине, толщине и т. п.) можно судить как о свойствах частицы, которая оставила след (ее энергии, скорости, массе, направлении движения), так и о характере процесса (рассеивание, ядерная реакция, распад частиц), если он произошел в эмульсии.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3887788"/>
            <a:ext cx="8399463" cy="2592387"/>
          </a:xfrm>
        </p:spPr>
        <p:txBody>
          <a:bodyPr anchor="t"/>
          <a:lstStyle/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Заряженные частицы создают скрытые изображения следа движения.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По длине и толщине трека можно оценить энергию и массу частицы.</a:t>
            </a:r>
          </a:p>
          <a:p>
            <a:pPr marL="342900" indent="-341313" algn="l">
              <a:spcBef>
                <a:spcPts val="8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Фотоэмульсия имеет большую плотность, поэтому треки получаются короткими.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2613" y="503238"/>
            <a:ext cx="2781300" cy="300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503238" y="12700"/>
            <a:ext cx="8226425" cy="85248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Искровая камера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863600"/>
            <a:ext cx="8326438" cy="5762625"/>
          </a:xfrm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Искровая камера-трековый детектор заряженный частиц, в котором трек(след) частицы образует цепочка искровых электрических разрядов вдоль траектории ее движения.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smtClean="0">
              <a:latin typeface="Times New Roman" pitchFamily="18" charset="0"/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1959 г. С. Фукуи, С. Миямото. Искровая камера. Разряд в газе при его ударной ионизации. </a:t>
            </a:r>
          </a:p>
        </p:txBody>
      </p:sp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2087563"/>
            <a:ext cx="4714875" cy="352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13" y="1979613"/>
            <a:ext cx="1743075" cy="388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>
                <a:solidFill>
                  <a:srgbClr val="000000"/>
                </a:solidFill>
                <a:cs typeface="Times New Roman" pitchFamily="18" charset="0"/>
              </a:rPr>
              <a:t>Большой  адронный   коллайдер  (БАК)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773238"/>
            <a:ext cx="7829550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85775" y="360363"/>
            <a:ext cx="8226425" cy="6080125"/>
          </a:xfrm>
        </p:spPr>
        <p:txBody>
          <a:bodyPr lIns="0" tIns="0" rIns="0" bIns="0"/>
          <a:lstStyle/>
          <a:p>
            <a:pPr indent="1588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БАК, расположенный близ Женевы на границе Швейцарии и Франции, представляет собой подземный закольцованный туннель длиной 26,7 км, в котором физики разгоняют навстречу друг другу пучки протонов и ионов свинца и с помощью специальных детекторов фиксируют, что получается при их столкновениях. При этом из года в год скорость и энергии соударений в БАК наращиваются.</a:t>
            </a:r>
          </a:p>
          <a:p>
            <a:pPr indent="1588" algn="l">
              <a:spcBef>
                <a:spcPts val="800"/>
              </a:spcBef>
              <a:buFont typeface="Times New Roman" pitchFamily="16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smtClean="0">
                <a:latin typeface="Times New Roman" pitchFamily="16" charset="0"/>
              </a:rPr>
              <a:t>	Здесь проводятся два крупных эксперимента-ATLAS и CMS и два поменьше масштабами. В каждом из крупных экспериментов детекторы были созданы своей, отдельной коллаборацией- группой ученых и инженеров из разных стран. Эта же группа контролирует эксперимент, то есть работу детектора и обрабатывает полученные данные.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Прошло 10 лет со дня открытия бозона Хигса. 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Да, Большой адронный коллайдер готовится к новым рекордам. Однако 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то же время Япония вряд ли построит Международный линейный коллайдер, да и планы Китая относительно Китайского электрон-позитронного коллайдера могут оказаться слишком амбициозными даже для Поднебесной.</a:t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Видимо, очередной праздник физики высоких энергий нам придётся подождать.</a:t>
            </a:r>
            <a:r>
              <a:rPr lang="ru-RU" altLang="ru-RU" sz="2000" i="1" smtClean="0"/>
              <a:t> </a:t>
            </a:r>
            <a:br>
              <a:rPr lang="ru-RU" altLang="ru-RU" sz="2000" i="1" smtClean="0"/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Питер Хиггс стоял у истоков создания БАК. На этом снимке он стоит возле детектора CMS, который на тот момент был на техобслуживании.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3" name="Рисунок 2" descr="https://cdn-st4.rtr-vesti.ru/vh/pictures/xw/352/352/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500438"/>
            <a:ext cx="587851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Первые открытые элементарные частицы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14788" cy="4524375"/>
          </a:xfrm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1) Электрон(английский физик Джозеф Томсон,1897 г.)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720725" y="4259263"/>
            <a:ext cx="8047038" cy="4524375"/>
          </a:xfrm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2) Фотон (предположил существование М.Планк, 1900 г. Прямое доказательство существования: американские физики Р. Милликен, 1912-1915 гг. и А. Комптон, 1922 г.).</a:t>
            </a:r>
            <a:r>
              <a:rPr lang="ru-RU" altLang="ru-RU" sz="3200" smtClean="0"/>
              <a:t> </a:t>
            </a:r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0" y="1728788"/>
            <a:ext cx="4895850" cy="206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 sz="4400">
                <a:solidFill>
                  <a:srgbClr val="000000"/>
                </a:solidFill>
                <a:latin typeface="Arial" charset="0"/>
              </a:rPr>
              <a:t/>
            </a:r>
            <a:br>
              <a:rPr lang="ru-RU" altLang="ru-RU" sz="4400">
                <a:solidFill>
                  <a:srgbClr val="000000"/>
                </a:solidFill>
                <a:latin typeface="Arial" charset="0"/>
              </a:rPr>
            </a:br>
            <a:r>
              <a:rPr lang="ru-RU" altLang="ru-RU">
                <a:solidFill>
                  <a:srgbClr val="000000"/>
                </a:solidFill>
              </a:rPr>
              <a:t>Спасибо за внимание !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25" y="895350"/>
            <a:ext cx="6762750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Открытие других элементарных частиц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228013" cy="4524375"/>
          </a:xfrm>
        </p:spPr>
        <p:txBody>
          <a:bodyPr lIns="0" tIns="0" rIns="0" bIns="0" anchor="ctr"/>
          <a:lstStyle/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smtClean="0">
                <a:latin typeface="Times New Roman" pitchFamily="18" charset="0"/>
              </a:rPr>
              <a:t>В 1931 г. В. Паули предсказал, а в 1955 г. экспериментально зарегистрировал нейтрино и антинейтрино. В 1955 г. был открыт антипротон, а в 1959 г. - антинейтрон. В 1947 г. Х. Юкатаева открыл П - мезон.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smtClean="0">
                <a:latin typeface="Times New Roman" pitchFamily="18" charset="0"/>
              </a:rPr>
              <a:t>Большинство элементарных частиц имеют сложную структуру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3600" y="1600200"/>
            <a:ext cx="4014788" cy="4524375"/>
          </a:xfrm>
        </p:spPr>
        <p:txBody>
          <a:bodyPr/>
          <a:lstStyle/>
          <a:p>
            <a:pPr marL="557213" indent="-557213">
              <a:buSzPct val="45000"/>
              <a:buFont typeface="Wingdings" charset="2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smtClean="0">
                <a:latin typeface="Times New Roman" pitchFamily="18" charset="0"/>
              </a:rPr>
              <a:t>1963 г. Мюррей Геллман и Джордж Цвейг предположили, что нуклоны состоят из кварков.</a:t>
            </a:r>
          </a:p>
          <a:p>
            <a:pPr marL="557213" indent="-557213">
              <a:buSzPct val="45000"/>
              <a:buFont typeface="Wingdings" charset="2"/>
              <a:buChar char=""/>
              <a:tabLst>
                <a:tab pos="5572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</a:pPr>
            <a:r>
              <a:rPr lang="ru-RU" altLang="ru-RU" sz="2400" smtClean="0">
                <a:latin typeface="Times New Roman" pitchFamily="18" charset="0"/>
              </a:rPr>
              <a:t>1969 г. Кварки были обнаружены экспериментально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1655763"/>
            <a:ext cx="3181350" cy="239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2036</Words>
  <Application>Microsoft Office PowerPoint</Application>
  <PresentationFormat>Экран (4:3)</PresentationFormat>
  <Paragraphs>222</Paragraphs>
  <Slides>60</Slides>
  <Notes>59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7" baseType="lpstr">
      <vt:lpstr>Times New Roman</vt:lpstr>
      <vt:lpstr>Microsoft YaHei</vt:lpstr>
      <vt:lpstr>Arial</vt:lpstr>
      <vt:lpstr>Calibri</vt:lpstr>
      <vt:lpstr>Wingdings</vt:lpstr>
      <vt:lpstr>Symbol</vt:lpstr>
      <vt:lpstr>Тема Office</vt:lpstr>
      <vt:lpstr>Слайд 1</vt:lpstr>
      <vt:lpstr>Слайд 2</vt:lpstr>
      <vt:lpstr>Слайд 3</vt:lpstr>
      <vt:lpstr>Элементарные частицы (от лат. elementarius- первоначальный, простейший, основной)</vt:lpstr>
      <vt:lpstr>Слайд 5</vt:lpstr>
      <vt:lpstr>Первые открытые элементарные частицы</vt:lpstr>
      <vt:lpstr>Слайд 7</vt:lpstr>
      <vt:lpstr>Открытие других элементарных частиц</vt:lpstr>
      <vt:lpstr>Большинство элементарных частиц имеют сложную структуру</vt:lpstr>
      <vt:lpstr>Элементарные частицы существуют в 2-x разновидностях</vt:lpstr>
      <vt:lpstr>Слайд 11</vt:lpstr>
      <vt:lpstr>По участию в сильном и слабом взаимодействиях частицы относят к 3 семействам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Различаются характеристиками: спин, заряды, тип, время жизни...</vt:lpstr>
      <vt:lpstr>Элементарные частицы частицы, которые не являются атомами или атомными ядрами.</vt:lpstr>
      <vt:lpstr>Слайд 25</vt:lpstr>
      <vt:lpstr>Свойства элементарных частиц:</vt:lpstr>
      <vt:lpstr>Античастицы</vt:lpstr>
      <vt:lpstr>Слайд 28</vt:lpstr>
      <vt:lpstr>Симметрия и асимметрия</vt:lpstr>
      <vt:lpstr>Слайд 30</vt:lpstr>
      <vt:lpstr>Позитрон</vt:lpstr>
      <vt:lpstr>Слайд 32</vt:lpstr>
      <vt:lpstr>Кварки</vt:lpstr>
      <vt:lpstr>Кварки</vt:lpstr>
      <vt:lpstr>Слайд 35</vt:lpstr>
      <vt:lpstr>Фундаментальные частицы</vt:lpstr>
      <vt:lpstr>Слайд 37</vt:lpstr>
      <vt:lpstr>Кварки и антикварки группируются либо по 2, либо по 3 частицы, образуя составные частицы, названные адронами.</vt:lpstr>
      <vt:lpstr>Слайд 39</vt:lpstr>
      <vt:lpstr>Слайд 40</vt:lpstr>
      <vt:lpstr>Слайд 41</vt:lpstr>
      <vt:lpstr>Слайд 42</vt:lpstr>
      <vt:lpstr>Бозон Хиггса</vt:lpstr>
      <vt:lpstr>Слайд 44</vt:lpstr>
      <vt:lpstr>Свойства бозона Хиггса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Сцинтилляционный метод</vt:lpstr>
      <vt:lpstr>Фотографические эмульсии</vt:lpstr>
      <vt:lpstr>Слайд 55</vt:lpstr>
      <vt:lpstr>Искровая камера</vt:lpstr>
      <vt:lpstr>Слайд 57</vt:lpstr>
      <vt:lpstr>Слайд 58</vt:lpstr>
      <vt:lpstr>      Прошло 10 лет со дня открытия бозона Хигса.  Да, Большой адронный коллайдер готовится к новым рекордам. Однако  В то же время Япония вряд ли построит Международный линейный коллайдер, да и планы Китая относительно Китайского электрон-позитронного коллайдера могут оказаться слишком амбициозными даже для Поднебесной. Видимо, очередной праздник физики высоких энергий нам придётся подождать.  Питер Хиггс стоял у истоков создания БАК. На этом снимке он стоит возле детектора CMS, который на тот момент был на техобслуживании.   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MF-300</cp:lastModifiedBy>
  <cp:revision>318</cp:revision>
  <cp:lastPrinted>1601-01-01T00:00:00Z</cp:lastPrinted>
  <dcterms:created xsi:type="dcterms:W3CDTF">2013-10-09T07:50:41Z</dcterms:created>
  <dcterms:modified xsi:type="dcterms:W3CDTF">2025-11-25T08:37:33Z</dcterms:modified>
</cp:coreProperties>
</file>